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0"/>
  </p:normalViewPr>
  <p:slideViewPr>
    <p:cSldViewPr>
      <p:cViewPr varScale="1">
        <p:scale>
          <a:sx n="92" d="100"/>
          <a:sy n="92" d="100"/>
        </p:scale>
        <p:origin x="166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CEFABF2A-C779-403D-B9AA-510E393FFD9C}" type="datetimeFigureOut">
              <a:rPr lang="en-GB" smtClean="0"/>
              <a:t>08/11/2016</a:t>
            </a:fld>
            <a:endParaRPr lang="en-GB"/>
          </a:p>
        </p:txBody>
      </p:sp>
      <p:sp>
        <p:nvSpPr>
          <p:cNvPr id="5" name="Footer Placeholder 4"/>
          <p:cNvSpPr>
            <a:spLocks noGrp="1"/>
          </p:cNvSpPr>
          <p:nvPr>
            <p:ph type="ftr" sz="quarter" idx="11"/>
          </p:nvPr>
        </p:nvSpPr>
        <p:spPr>
          <a:xfrm>
            <a:off x="1921934" y="5054602"/>
            <a:ext cx="4064860" cy="279400"/>
          </a:xfrm>
        </p:spPr>
        <p:txBody>
          <a:bodyPr/>
          <a:lstStyle/>
          <a:p>
            <a:endParaRPr lang="en-GB"/>
          </a:p>
        </p:txBody>
      </p:sp>
      <p:sp>
        <p:nvSpPr>
          <p:cNvPr id="6" name="Slide Number Placeholder 5"/>
          <p:cNvSpPr>
            <a:spLocks noGrp="1"/>
          </p:cNvSpPr>
          <p:nvPr>
            <p:ph type="sldNum" sz="quarter" idx="12"/>
          </p:nvPr>
        </p:nvSpPr>
        <p:spPr>
          <a:xfrm>
            <a:off x="6817317" y="5054602"/>
            <a:ext cx="413483" cy="279400"/>
          </a:xfrm>
        </p:spPr>
        <p:txBody>
          <a:bodyPr/>
          <a:lstStyle/>
          <a:p>
            <a:fld id="{02E7530C-8A3D-4543-87D4-5788917F80EF}" type="slidenum">
              <a:rPr lang="en-GB" smtClean="0"/>
              <a:t>‹#›</a:t>
            </a:fld>
            <a:endParaRPr lang="en-GB"/>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5027978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FABF2A-C779-403D-B9AA-510E393FFD9C}" type="datetimeFigureOut">
              <a:rPr lang="en-GB" smtClean="0"/>
              <a:t>08/11/2016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E7530C-8A3D-4543-87D4-5788917F80EF}" type="slidenum">
              <a:rPr lang="en-GB" smtClean="0"/>
              <a:t>‹#›</a:t>
            </a:fld>
            <a:endParaRPr lang="en-GB"/>
          </a:p>
        </p:txBody>
      </p:sp>
    </p:spTree>
    <p:extLst>
      <p:ext uri="{BB962C8B-B14F-4D97-AF65-F5344CB8AC3E}">
        <p14:creationId xmlns:p14="http://schemas.microsoft.com/office/powerpoint/2010/main" val="37202789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FABF2A-C779-403D-B9AA-510E393FFD9C}" type="datetimeFigureOut">
              <a:rPr lang="en-GB" smtClean="0"/>
              <a:t>08/11/2016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7530C-8A3D-4543-87D4-5788917F80EF}" type="slidenum">
              <a:rPr lang="en-GB" smtClean="0"/>
              <a:t>‹#›</a:t>
            </a:fld>
            <a:endParaRPr lang="en-GB"/>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067166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FABF2A-C779-403D-B9AA-510E393FFD9C}" type="datetimeFigureOut">
              <a:rPr lang="en-GB" smtClean="0"/>
              <a:t>08/11/2016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7530C-8A3D-4543-87D4-5788917F80EF}" type="slidenum">
              <a:rPr lang="en-GB" smtClean="0"/>
              <a:t>‹#›</a:t>
            </a:fld>
            <a:endParaRPr lang="en-GB"/>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560638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FABF2A-C779-403D-B9AA-510E393FFD9C}" type="datetimeFigureOut">
              <a:rPr lang="en-GB" smtClean="0"/>
              <a:t>08/11/2016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7530C-8A3D-4543-87D4-5788917F80EF}" type="slidenum">
              <a:rPr lang="en-GB" smtClean="0"/>
              <a:t>‹#›</a:t>
            </a:fld>
            <a:endParaRPr lang="en-GB"/>
          </a:p>
        </p:txBody>
      </p:sp>
    </p:spTree>
    <p:extLst>
      <p:ext uri="{BB962C8B-B14F-4D97-AF65-F5344CB8AC3E}">
        <p14:creationId xmlns:p14="http://schemas.microsoft.com/office/powerpoint/2010/main" val="19811503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FABF2A-C779-403D-B9AA-510E393FFD9C}" type="datetimeFigureOut">
              <a:rPr lang="en-GB" smtClean="0"/>
              <a:t>08/11/2016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7530C-8A3D-4543-87D4-5788917F80EF}" type="slidenum">
              <a:rPr lang="en-GB" smtClean="0"/>
              <a:t>‹#›</a:t>
            </a:fld>
            <a:endParaRPr lang="en-GB"/>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953412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smtClean="0"/>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FABF2A-C779-403D-B9AA-510E393FFD9C}" type="datetimeFigureOut">
              <a:rPr lang="en-GB" smtClean="0"/>
              <a:t>08/11/2016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7530C-8A3D-4543-87D4-5788917F80EF}" type="slidenum">
              <a:rPr lang="en-GB" smtClean="0"/>
              <a:t>‹#›</a:t>
            </a:fld>
            <a:endParaRPr lang="en-GB"/>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34071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FABF2A-C779-403D-B9AA-510E393FFD9C}" type="datetimeFigureOut">
              <a:rPr lang="en-GB" smtClean="0"/>
              <a:t>08/11/2016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7530C-8A3D-4543-87D4-5788917F80EF}" type="slidenum">
              <a:rPr lang="en-GB" smtClean="0"/>
              <a:t>‹#›</a:t>
            </a:fld>
            <a:endParaRPr lang="en-GB"/>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392267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FABF2A-C779-403D-B9AA-510E393FFD9C}" type="datetimeFigureOut">
              <a:rPr lang="en-GB" smtClean="0"/>
              <a:t>08/11/2016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7530C-8A3D-4543-87D4-5788917F80EF}" type="slidenum">
              <a:rPr lang="en-GB" smtClean="0"/>
              <a:t>‹#›</a:t>
            </a:fld>
            <a:endParaRPr lang="en-GB"/>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806077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FABF2A-C779-403D-B9AA-510E393FFD9C}" type="datetimeFigureOut">
              <a:rPr lang="en-GB" smtClean="0"/>
              <a:t>08/11/2016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7530C-8A3D-4543-87D4-5788917F80EF}" type="slidenum">
              <a:rPr lang="en-GB" smtClean="0"/>
              <a:t>‹#›</a:t>
            </a:fld>
            <a:endParaRPr lang="en-GB"/>
          </a:p>
        </p:txBody>
      </p:sp>
    </p:spTree>
    <p:extLst>
      <p:ext uri="{BB962C8B-B14F-4D97-AF65-F5344CB8AC3E}">
        <p14:creationId xmlns:p14="http://schemas.microsoft.com/office/powerpoint/2010/main" val="31930373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FABF2A-C779-403D-B9AA-510E393FFD9C}" type="datetimeFigureOut">
              <a:rPr lang="en-GB" smtClean="0"/>
              <a:t>08/11/2016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7530C-8A3D-4543-87D4-5788917F80EF}" type="slidenum">
              <a:rPr lang="en-GB" smtClean="0"/>
              <a:t>‹#›</a:t>
            </a:fld>
            <a:endParaRPr lang="en-GB"/>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046180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EFABF2A-C779-403D-B9AA-510E393FFD9C}" type="datetimeFigureOut">
              <a:rPr lang="en-GB" smtClean="0"/>
              <a:t>08/11/2016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E7530C-8A3D-4543-87D4-5788917F80EF}" type="slidenum">
              <a:rPr lang="en-GB" smtClean="0"/>
              <a:t>‹#›</a:t>
            </a:fld>
            <a:endParaRPr lang="en-GB"/>
          </a:p>
        </p:txBody>
      </p:sp>
    </p:spTree>
    <p:extLst>
      <p:ext uri="{BB962C8B-B14F-4D97-AF65-F5344CB8AC3E}">
        <p14:creationId xmlns:p14="http://schemas.microsoft.com/office/powerpoint/2010/main" val="119547515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FABF2A-C779-403D-B9AA-510E393FFD9C}" type="datetimeFigureOut">
              <a:rPr lang="en-GB" smtClean="0"/>
              <a:t>08/11/2016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E7530C-8A3D-4543-87D4-5788917F80EF}" type="slidenum">
              <a:rPr lang="en-GB" smtClean="0"/>
              <a:t>‹#›</a:t>
            </a:fld>
            <a:endParaRPr lang="en-GB"/>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893817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FABF2A-C779-403D-B9AA-510E393FFD9C}" type="datetimeFigureOut">
              <a:rPr lang="en-GB" smtClean="0"/>
              <a:t>08/11/2016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E7530C-8A3D-4543-87D4-5788917F80EF}" type="slidenum">
              <a:rPr lang="en-GB" smtClean="0"/>
              <a:t>‹#›</a:t>
            </a:fld>
            <a:endParaRPr lang="en-GB"/>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122505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ABF2A-C779-403D-B9AA-510E393FFD9C}" type="datetimeFigureOut">
              <a:rPr lang="en-GB" smtClean="0"/>
              <a:t>08/11/2016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E7530C-8A3D-4543-87D4-5788917F80EF}" type="slidenum">
              <a:rPr lang="en-GB" smtClean="0"/>
              <a:t>‹#›</a:t>
            </a:fld>
            <a:endParaRPr lang="en-GB"/>
          </a:p>
        </p:txBody>
      </p:sp>
    </p:spTree>
    <p:extLst>
      <p:ext uri="{BB962C8B-B14F-4D97-AF65-F5344CB8AC3E}">
        <p14:creationId xmlns:p14="http://schemas.microsoft.com/office/powerpoint/2010/main" val="257820366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FABF2A-C779-403D-B9AA-510E393FFD9C}" type="datetimeFigureOut">
              <a:rPr lang="en-GB" smtClean="0"/>
              <a:t>08/11/2016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E7530C-8A3D-4543-87D4-5788917F80EF}" type="slidenum">
              <a:rPr lang="en-GB" smtClean="0"/>
              <a:t>‹#›</a:t>
            </a:fld>
            <a:endParaRPr lang="en-GB"/>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3811774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FABF2A-C779-403D-B9AA-510E393FFD9C}" type="datetimeFigureOut">
              <a:rPr lang="en-GB" smtClean="0"/>
              <a:t>08/11/2016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E7530C-8A3D-4543-87D4-5788917F80EF}" type="slidenum">
              <a:rPr lang="en-GB" smtClean="0"/>
              <a:t>‹#›</a:t>
            </a:fld>
            <a:endParaRPr lang="en-GB"/>
          </a:p>
        </p:txBody>
      </p:sp>
    </p:spTree>
    <p:extLst>
      <p:ext uri="{BB962C8B-B14F-4D97-AF65-F5344CB8AC3E}">
        <p14:creationId xmlns:p14="http://schemas.microsoft.com/office/powerpoint/2010/main" val="419538845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4.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EFABF2A-C779-403D-B9AA-510E393FFD9C}" type="datetimeFigureOut">
              <a:rPr lang="en-GB" smtClean="0"/>
              <a:t>08/11/2016</a:t>
            </a:fld>
            <a:endParaRPr lang="en-GB"/>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2E7530C-8A3D-4543-87D4-5788917F80EF}" type="slidenum">
              <a:rPr lang="en-GB" smtClean="0"/>
              <a:t>‹#›</a:t>
            </a:fld>
            <a:endParaRPr lang="en-GB"/>
          </a:p>
        </p:txBody>
      </p:sp>
    </p:spTree>
    <p:extLst>
      <p:ext uri="{BB962C8B-B14F-4D97-AF65-F5344CB8AC3E}">
        <p14:creationId xmlns:p14="http://schemas.microsoft.com/office/powerpoint/2010/main" val="50362055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Lst>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
            </a:r>
            <a:br>
              <a:rPr lang="en-GB" dirty="0" smtClean="0"/>
            </a:br>
            <a:r>
              <a:rPr lang="en-GB" sz="4000" dirty="0" smtClean="0"/>
              <a:t>The </a:t>
            </a:r>
            <a:r>
              <a:rPr lang="en-GB" sz="4000" dirty="0" smtClean="0"/>
              <a:t>Trade </a:t>
            </a:r>
            <a:r>
              <a:rPr lang="en-GB" sz="4000" dirty="0" smtClean="0"/>
              <a:t>Union Act </a:t>
            </a:r>
            <a:r>
              <a:rPr lang="en-GB" sz="4000" dirty="0" smtClean="0"/>
              <a:t>2016 and the Right to Strike</a:t>
            </a:r>
            <a:endParaRPr lang="en-GB" sz="4000" dirty="0"/>
          </a:p>
        </p:txBody>
      </p:sp>
      <p:sp>
        <p:nvSpPr>
          <p:cNvPr id="3" name="Subtitle 2"/>
          <p:cNvSpPr>
            <a:spLocks noGrp="1"/>
          </p:cNvSpPr>
          <p:nvPr>
            <p:ph type="subTitle" idx="1"/>
          </p:nvPr>
        </p:nvSpPr>
        <p:spPr/>
        <p:txBody>
          <a:bodyPr/>
          <a:lstStyle/>
          <a:p>
            <a:r>
              <a:rPr lang="en-GB" dirty="0" smtClean="0"/>
              <a:t>Professor Alan Bogg</a:t>
            </a:r>
          </a:p>
          <a:p>
            <a:r>
              <a:rPr lang="en-GB" dirty="0" smtClean="0"/>
              <a:t>University of Oxford</a:t>
            </a:r>
            <a:endParaRPr lang="en-GB" dirty="0"/>
          </a:p>
        </p:txBody>
      </p:sp>
    </p:spTree>
    <p:extLst>
      <p:ext uri="{BB962C8B-B14F-4D97-AF65-F5344CB8AC3E}">
        <p14:creationId xmlns:p14="http://schemas.microsoft.com/office/powerpoint/2010/main" val="39502822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 of the Presentation</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Set out the main provisions of the Trade Union Act 2016.</a:t>
            </a:r>
          </a:p>
          <a:p>
            <a:pPr marL="0" indent="0">
              <a:buNone/>
            </a:pPr>
            <a:endParaRPr lang="en-GB" dirty="0" smtClean="0"/>
          </a:p>
          <a:p>
            <a:r>
              <a:rPr lang="en-GB" dirty="0" smtClean="0"/>
              <a:t>Examine the four main areas restricting the right to strike: ballot thresholds; informational duties; notice requirements; picketing and protest.</a:t>
            </a:r>
          </a:p>
          <a:p>
            <a:pPr marL="0" indent="0">
              <a:buNone/>
            </a:pPr>
            <a:endParaRPr lang="en-GB" dirty="0" smtClean="0"/>
          </a:p>
          <a:p>
            <a:r>
              <a:rPr lang="en-GB" dirty="0" smtClean="0"/>
              <a:t>Identify strategies for countering the political attack on the right to strike.</a:t>
            </a:r>
          </a:p>
          <a:p>
            <a:pPr marL="0" indent="0">
              <a:buNone/>
            </a:pPr>
            <a:endParaRPr lang="en-GB" dirty="0" smtClean="0"/>
          </a:p>
          <a:p>
            <a:r>
              <a:rPr lang="en-GB" dirty="0" smtClean="0"/>
              <a:t>Set out potential future directions of authoritarian state restriction of right to strike.</a:t>
            </a:r>
            <a:endParaRPr lang="en-GB" dirty="0"/>
          </a:p>
        </p:txBody>
      </p:sp>
    </p:spTree>
    <p:extLst>
      <p:ext uri="{BB962C8B-B14F-4D97-AF65-F5344CB8AC3E}">
        <p14:creationId xmlns:p14="http://schemas.microsoft.com/office/powerpoint/2010/main" val="10554810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main provisions of the </a:t>
            </a:r>
            <a:br>
              <a:rPr lang="en-GB" dirty="0" smtClean="0"/>
            </a:br>
            <a:r>
              <a:rPr lang="en-GB" dirty="0" smtClean="0"/>
              <a:t>Trade Union Act</a:t>
            </a:r>
            <a:endParaRPr lang="en-GB" dirty="0"/>
          </a:p>
        </p:txBody>
      </p:sp>
      <p:sp>
        <p:nvSpPr>
          <p:cNvPr id="3" name="Content Placeholder 2"/>
          <p:cNvSpPr>
            <a:spLocks noGrp="1"/>
          </p:cNvSpPr>
          <p:nvPr>
            <p:ph idx="1"/>
          </p:nvPr>
        </p:nvSpPr>
        <p:spPr/>
        <p:txBody>
          <a:bodyPr>
            <a:noAutofit/>
          </a:bodyPr>
          <a:lstStyle/>
          <a:p>
            <a:pPr>
              <a:buFontTx/>
              <a:buChar char="-"/>
            </a:pPr>
            <a:r>
              <a:rPr lang="en-GB" sz="1400" dirty="0" smtClean="0"/>
              <a:t>Restrictions on the right to strike, especially in relation to new ballot thresholds and notice requirements</a:t>
            </a:r>
          </a:p>
          <a:p>
            <a:pPr marL="0" indent="0">
              <a:buNone/>
            </a:pPr>
            <a:endParaRPr lang="en-GB" sz="1400" dirty="0" smtClean="0"/>
          </a:p>
          <a:p>
            <a:pPr>
              <a:buFontTx/>
              <a:buChar char="-"/>
            </a:pPr>
            <a:r>
              <a:rPr lang="en-GB" sz="1400" dirty="0" smtClean="0"/>
              <a:t>Tightening the law on picketing and protest</a:t>
            </a:r>
          </a:p>
          <a:p>
            <a:pPr marL="0" indent="0">
              <a:buNone/>
            </a:pPr>
            <a:endParaRPr lang="en-GB" sz="1400" dirty="0" smtClean="0"/>
          </a:p>
          <a:p>
            <a:pPr>
              <a:buFontTx/>
              <a:buChar char="-"/>
            </a:pPr>
            <a:r>
              <a:rPr lang="en-GB" sz="1400" dirty="0" smtClean="0"/>
              <a:t>Restricting the political voice of trade unions by switching to an ‘opt-in’ scheme applicable to new members</a:t>
            </a:r>
          </a:p>
          <a:p>
            <a:pPr marL="0" indent="0">
              <a:buNone/>
            </a:pPr>
            <a:endParaRPr lang="en-GB" sz="1400" dirty="0" smtClean="0"/>
          </a:p>
          <a:p>
            <a:pPr>
              <a:buFontTx/>
              <a:buChar char="-"/>
            </a:pPr>
            <a:r>
              <a:rPr lang="en-GB" sz="1400" dirty="0" smtClean="0"/>
              <a:t>New investigative powers for the Certification Officer, including powers to impose quasi-criminal penalties in certain circumstances</a:t>
            </a:r>
          </a:p>
          <a:p>
            <a:pPr marL="0" indent="0">
              <a:buNone/>
            </a:pPr>
            <a:endParaRPr lang="en-GB" sz="1400" dirty="0" smtClean="0"/>
          </a:p>
          <a:p>
            <a:pPr>
              <a:buFontTx/>
              <a:buChar char="-"/>
            </a:pPr>
            <a:r>
              <a:rPr lang="en-GB" sz="1400" dirty="0" smtClean="0"/>
              <a:t>Measures to curtail check off and facility time in the public sector</a:t>
            </a:r>
            <a:endParaRPr lang="en-GB" sz="1400" dirty="0"/>
          </a:p>
        </p:txBody>
      </p:sp>
    </p:spTree>
    <p:extLst>
      <p:ext uri="{BB962C8B-B14F-4D97-AF65-F5344CB8AC3E}">
        <p14:creationId xmlns:p14="http://schemas.microsoft.com/office/powerpoint/2010/main" val="18426812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Right to Strike I</a:t>
            </a:r>
            <a:endParaRPr lang="en-GB" dirty="0"/>
          </a:p>
        </p:txBody>
      </p:sp>
      <p:sp>
        <p:nvSpPr>
          <p:cNvPr id="3" name="Content Placeholder 2"/>
          <p:cNvSpPr>
            <a:spLocks noGrp="1"/>
          </p:cNvSpPr>
          <p:nvPr>
            <p:ph idx="1"/>
          </p:nvPr>
        </p:nvSpPr>
        <p:spPr/>
        <p:txBody>
          <a:bodyPr>
            <a:normAutofit lnSpcReduction="10000"/>
          </a:bodyPr>
          <a:lstStyle/>
          <a:p>
            <a:r>
              <a:rPr lang="en-GB" dirty="0" smtClean="0"/>
              <a:t>Section 2 stipulates a requirement that 50% of those entitled to vote did so, in order for the ballot to constitute a valid authorisation of industrial action.</a:t>
            </a:r>
          </a:p>
          <a:p>
            <a:r>
              <a:rPr lang="en-GB" dirty="0" smtClean="0"/>
              <a:t>Section 3 stipulates a further requirement of 40% of those entitled to vote support the industrial action for workers normally engaged in the provision of ‘important public services’ (health services, education of the under 17s, fire services, transport, nuclear decommissioning and border security)</a:t>
            </a:r>
            <a:endParaRPr lang="en-GB" dirty="0"/>
          </a:p>
        </p:txBody>
      </p:sp>
    </p:spTree>
    <p:extLst>
      <p:ext uri="{BB962C8B-B14F-4D97-AF65-F5344CB8AC3E}">
        <p14:creationId xmlns:p14="http://schemas.microsoft.com/office/powerpoint/2010/main" val="383313655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Right to Strike II</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New informational obligations on the trade union</a:t>
            </a:r>
          </a:p>
          <a:p>
            <a:pPr marL="0" indent="0">
              <a:buNone/>
            </a:pPr>
            <a:endParaRPr lang="en-GB" dirty="0" smtClean="0"/>
          </a:p>
          <a:p>
            <a:r>
              <a:rPr lang="en-GB" dirty="0" smtClean="0"/>
              <a:t>Ballot papers must include information on details of the matters in dispute, different types of envisaged industrial action short of a strike, and periods within which each type of industrial action is envisaged to occur</a:t>
            </a:r>
          </a:p>
          <a:p>
            <a:pPr marL="0" indent="0">
              <a:buNone/>
            </a:pPr>
            <a:endParaRPr lang="en-GB" dirty="0" smtClean="0"/>
          </a:p>
          <a:p>
            <a:r>
              <a:rPr lang="en-GB" dirty="0" smtClean="0"/>
              <a:t>Union must provide information after the ballot ‘as soon as is reasonably practicable’ about the numbers of individuals entitled to vote, and whether or not the relevant thresholds were met.</a:t>
            </a:r>
          </a:p>
          <a:p>
            <a:pPr marL="0" indent="0">
              <a:buNone/>
            </a:pPr>
            <a:endParaRPr lang="en-GB" dirty="0" smtClean="0"/>
          </a:p>
          <a:p>
            <a:r>
              <a:rPr lang="en-GB" dirty="0" smtClean="0"/>
              <a:t>Union required to provide information to the Certification Officer on its strike activities in the annual return</a:t>
            </a:r>
            <a:endParaRPr lang="en-GB" dirty="0"/>
          </a:p>
        </p:txBody>
      </p:sp>
    </p:spTree>
    <p:extLst>
      <p:ext uri="{BB962C8B-B14F-4D97-AF65-F5344CB8AC3E}">
        <p14:creationId xmlns:p14="http://schemas.microsoft.com/office/powerpoint/2010/main" val="9310531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Right to Strike III</a:t>
            </a:r>
            <a:endParaRPr lang="en-GB" dirty="0"/>
          </a:p>
        </p:txBody>
      </p:sp>
      <p:sp>
        <p:nvSpPr>
          <p:cNvPr id="3" name="Content Placeholder 2"/>
          <p:cNvSpPr>
            <a:spLocks noGrp="1"/>
          </p:cNvSpPr>
          <p:nvPr>
            <p:ph idx="1"/>
          </p:nvPr>
        </p:nvSpPr>
        <p:spPr/>
        <p:txBody>
          <a:bodyPr>
            <a:normAutofit lnSpcReduction="10000"/>
          </a:bodyPr>
          <a:lstStyle/>
          <a:p>
            <a:r>
              <a:rPr lang="en-GB" dirty="0" smtClean="0"/>
              <a:t>New provisions on notice.</a:t>
            </a:r>
          </a:p>
          <a:p>
            <a:pPr marL="0" indent="0">
              <a:buNone/>
            </a:pPr>
            <a:endParaRPr lang="en-GB" dirty="0" smtClean="0"/>
          </a:p>
          <a:p>
            <a:r>
              <a:rPr lang="en-GB" dirty="0" smtClean="0"/>
              <a:t>The default notice period of industrial action to the employer is 14 days, but can be 7 days ‘if the union and employer so agree’.</a:t>
            </a:r>
          </a:p>
          <a:p>
            <a:pPr marL="0" indent="0">
              <a:buNone/>
            </a:pPr>
            <a:endParaRPr lang="en-GB" dirty="0" smtClean="0"/>
          </a:p>
          <a:p>
            <a:r>
              <a:rPr lang="en-GB" dirty="0" smtClean="0"/>
              <a:t>The mandate period is six months, extendable to nine months if the employer and union agree</a:t>
            </a:r>
            <a:endParaRPr lang="en-GB" dirty="0"/>
          </a:p>
        </p:txBody>
      </p:sp>
    </p:spTree>
    <p:extLst>
      <p:ext uri="{BB962C8B-B14F-4D97-AF65-F5344CB8AC3E}">
        <p14:creationId xmlns:p14="http://schemas.microsoft.com/office/powerpoint/2010/main" val="18470077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Right to Strike IV</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New provisions on the regulation of picketing and protest: see s 220A TULRCA 1992</a:t>
            </a:r>
          </a:p>
          <a:p>
            <a:pPr marL="0" indent="0">
              <a:buNone/>
            </a:pPr>
            <a:endParaRPr lang="en-GB" dirty="0" smtClean="0"/>
          </a:p>
          <a:p>
            <a:r>
              <a:rPr lang="en-GB" dirty="0" smtClean="0"/>
              <a:t>The presence of a ‘picket supervisor’ is necessary in order for a picket to be lawful</a:t>
            </a:r>
          </a:p>
          <a:p>
            <a:pPr marL="0" indent="0">
              <a:buNone/>
            </a:pPr>
            <a:endParaRPr lang="en-GB" dirty="0" smtClean="0"/>
          </a:p>
          <a:p>
            <a:r>
              <a:rPr lang="en-GB" dirty="0" smtClean="0"/>
              <a:t>The legislation sets out a list of very prescriptive criteria in order for a picket to be within the scope of the statutory immunity (union must take reasonable steps to tell the police the supervisor’s name; must show the letter to the employer on request; must be in attendance or readily contactable; must wear something that makes her readily identifiable)</a:t>
            </a:r>
          </a:p>
          <a:p>
            <a:pPr marL="0" indent="0">
              <a:buNone/>
            </a:pPr>
            <a:endParaRPr lang="en-GB" dirty="0" smtClean="0"/>
          </a:p>
          <a:p>
            <a:r>
              <a:rPr lang="en-GB" dirty="0" smtClean="0"/>
              <a:t>A failure to satisfy these criteria opens up liability in tort for picket organisers and potential loss of unfair dismissal protection for strikers</a:t>
            </a:r>
            <a:endParaRPr lang="en-GB" dirty="0"/>
          </a:p>
        </p:txBody>
      </p:sp>
    </p:spTree>
    <p:extLst>
      <p:ext uri="{BB962C8B-B14F-4D97-AF65-F5344CB8AC3E}">
        <p14:creationId xmlns:p14="http://schemas.microsoft.com/office/powerpoint/2010/main" val="24152239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Fighting Back</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Government review into electronic balloting to be led by Sir Ken Knight, to report in December.</a:t>
            </a:r>
          </a:p>
          <a:p>
            <a:pPr marL="0" indent="0">
              <a:buNone/>
            </a:pPr>
            <a:endParaRPr lang="en-GB" dirty="0" smtClean="0"/>
          </a:p>
          <a:p>
            <a:r>
              <a:rPr lang="en-GB" dirty="0" smtClean="0"/>
              <a:t>The Joint Committee on Human Rights to revisit aspects of the balloting provisions (especially the thresholds) once the regulations have been finalised.</a:t>
            </a:r>
          </a:p>
          <a:p>
            <a:pPr marL="0" indent="0">
              <a:buNone/>
            </a:pPr>
            <a:endParaRPr lang="en-GB" dirty="0" smtClean="0"/>
          </a:p>
          <a:p>
            <a:r>
              <a:rPr lang="en-GB" dirty="0" smtClean="0"/>
              <a:t>Vigilance and challenge to the lobbying activities of right-wing think tanks (note the central role of Policy Exchange in its research note </a:t>
            </a:r>
            <a:r>
              <a:rPr lang="en-GB" i="1" dirty="0" smtClean="0"/>
              <a:t>Modernising Industrial Relations</a:t>
            </a:r>
            <a:r>
              <a:rPr lang="en-GB" dirty="0" smtClean="0"/>
              <a:t>).</a:t>
            </a:r>
          </a:p>
          <a:p>
            <a:pPr marL="0" indent="0">
              <a:buNone/>
            </a:pPr>
            <a:endParaRPr lang="en-GB" dirty="0" smtClean="0"/>
          </a:p>
          <a:p>
            <a:r>
              <a:rPr lang="en-GB" dirty="0" smtClean="0"/>
              <a:t>Devolution and litigation strategies: </a:t>
            </a:r>
            <a:r>
              <a:rPr lang="en-GB" i="1" dirty="0" smtClean="0"/>
              <a:t>Re Agricultural Sector (Wales) Bill; A-G for England and Wales v Counsel General for Wales </a:t>
            </a:r>
            <a:r>
              <a:rPr lang="en-GB" dirty="0" smtClean="0"/>
              <a:t>[2014] UKSC 43.</a:t>
            </a:r>
          </a:p>
          <a:p>
            <a:pPr marL="0" indent="0">
              <a:buNone/>
            </a:pPr>
            <a:endParaRPr lang="en-GB" dirty="0" smtClean="0"/>
          </a:p>
          <a:p>
            <a:r>
              <a:rPr lang="en-GB" dirty="0" smtClean="0"/>
              <a:t>Human rights and litigation strategies: see </a:t>
            </a:r>
            <a:r>
              <a:rPr lang="en-GB" i="1" dirty="0" smtClean="0"/>
              <a:t>RMT v UK </a:t>
            </a:r>
            <a:r>
              <a:rPr lang="en-GB" dirty="0" smtClean="0"/>
              <a:t>(2015) 60 EHRR 10 and </a:t>
            </a:r>
            <a:r>
              <a:rPr lang="en-GB" i="1" dirty="0" smtClean="0"/>
              <a:t>Unite the Union v UK </a:t>
            </a:r>
            <a:r>
              <a:rPr lang="en-GB" dirty="0" smtClean="0"/>
              <a:t>App No 65397/13, 26</a:t>
            </a:r>
            <a:r>
              <a:rPr lang="en-GB" baseline="30000" dirty="0" smtClean="0"/>
              <a:t>th</a:t>
            </a:r>
            <a:r>
              <a:rPr lang="en-GB" dirty="0" smtClean="0"/>
              <a:t> May 2016.</a:t>
            </a:r>
            <a:endParaRPr lang="en-GB" dirty="0"/>
          </a:p>
        </p:txBody>
      </p:sp>
    </p:spTree>
    <p:extLst>
      <p:ext uri="{BB962C8B-B14F-4D97-AF65-F5344CB8AC3E}">
        <p14:creationId xmlns:p14="http://schemas.microsoft.com/office/powerpoint/2010/main" val="5042452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next?</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The use of agency workers in strikes?</a:t>
            </a:r>
          </a:p>
          <a:p>
            <a:pPr marL="0" indent="0">
              <a:buNone/>
            </a:pPr>
            <a:endParaRPr lang="en-GB" dirty="0" smtClean="0"/>
          </a:p>
          <a:p>
            <a:r>
              <a:rPr lang="en-GB" dirty="0" smtClean="0"/>
              <a:t>Regulating and restricting the use of social media in industrial disputes, and revisions to the COP on picketing (see BIS Consultation on Intimidation of Non-Striking Workers)</a:t>
            </a:r>
          </a:p>
          <a:p>
            <a:pPr marL="0" indent="0">
              <a:buNone/>
            </a:pPr>
            <a:endParaRPr lang="en-GB" dirty="0" smtClean="0"/>
          </a:p>
          <a:p>
            <a:r>
              <a:rPr lang="en-GB" dirty="0" smtClean="0"/>
              <a:t>Repealing the unfair dismissal concept of ‘protected’ industrial action under s 238A TULRCA 1992? (see Policy Exchange, </a:t>
            </a:r>
            <a:r>
              <a:rPr lang="en-GB" i="1" dirty="0" smtClean="0"/>
              <a:t>Modernising Industrial Relations</a:t>
            </a:r>
            <a:r>
              <a:rPr lang="en-GB" dirty="0" smtClean="0"/>
              <a:t>)</a:t>
            </a:r>
          </a:p>
          <a:p>
            <a:pPr marL="0" indent="0">
              <a:buNone/>
            </a:pPr>
            <a:endParaRPr lang="en-GB" dirty="0" smtClean="0"/>
          </a:p>
          <a:p>
            <a:r>
              <a:rPr lang="en-GB" dirty="0" smtClean="0"/>
              <a:t>Banning strike action in ‘important’ public services? (see Policy Exchange, </a:t>
            </a:r>
            <a:r>
              <a:rPr lang="en-GB" i="1" dirty="0" smtClean="0"/>
              <a:t>Modernising Industrial Relations</a:t>
            </a:r>
            <a:r>
              <a:rPr lang="en-GB" dirty="0" smtClean="0"/>
              <a:t>)</a:t>
            </a:r>
          </a:p>
          <a:p>
            <a:pPr marL="0" indent="0">
              <a:buNone/>
            </a:pPr>
            <a:endParaRPr lang="en-GB" dirty="0" smtClean="0"/>
          </a:p>
          <a:p>
            <a:r>
              <a:rPr lang="en-GB" dirty="0" smtClean="0"/>
              <a:t>New criminal offences to regulate picketing and protest (‘intimidation on the picket line’)? (See BIS Consultation on Intimidation of Non-Striking Workers)</a:t>
            </a:r>
            <a:endParaRPr lang="en-GB" dirty="0"/>
          </a:p>
        </p:txBody>
      </p:sp>
    </p:spTree>
    <p:extLst>
      <p:ext uri="{BB962C8B-B14F-4D97-AF65-F5344CB8AC3E}">
        <p14:creationId xmlns:p14="http://schemas.microsoft.com/office/powerpoint/2010/main" val="26534309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53</TotalTime>
  <Words>759</Words>
  <Application>Microsoft Macintosh PowerPoint</Application>
  <PresentationFormat>On-screen Show (4:3)</PresentationFormat>
  <Paragraphs>66</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Garamond</vt:lpstr>
      <vt:lpstr>Organic</vt:lpstr>
      <vt:lpstr> The Trade Union Act 2016 and the Right to Strike</vt:lpstr>
      <vt:lpstr>Overview of the Presentation</vt:lpstr>
      <vt:lpstr>The main provisions of the  Trade Union Act</vt:lpstr>
      <vt:lpstr>The Right to Strike I</vt:lpstr>
      <vt:lpstr>The Right to Strike II</vt:lpstr>
      <vt:lpstr>The Right to Strike III</vt:lpstr>
      <vt:lpstr>The Right to Strike IV</vt:lpstr>
      <vt:lpstr>Fighting Back</vt:lpstr>
      <vt:lpstr>What next?</vt:lpstr>
    </vt:vector>
  </TitlesOfParts>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Trade Union 2016 and the Right to Strike</dc:title>
  <dc:creator>alan bogg</dc:creator>
  <cp:lastModifiedBy>Microsoft Office User</cp:lastModifiedBy>
  <cp:revision>7</cp:revision>
  <dcterms:created xsi:type="dcterms:W3CDTF">2016-11-08T15:16:49Z</dcterms:created>
  <dcterms:modified xsi:type="dcterms:W3CDTF">2016-11-08T18:57:36Z</dcterms:modified>
</cp:coreProperties>
</file>